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3" r:id="rId2"/>
    <p:sldId id="264" r:id="rId3"/>
    <p:sldId id="265" r:id="rId4"/>
    <p:sldId id="266" r:id="rId5"/>
    <p:sldId id="267" r:id="rId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" initials="u" lastIdx="8" clrIdx="0">
    <p:extLst>
      <p:ext uri="{19B8F6BF-5375-455C-9EA6-DF929625EA0E}">
        <p15:presenceInfo xmlns:p15="http://schemas.microsoft.com/office/powerpoint/2012/main" userId="f2fe40993ee4d45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11T17:54:51.046" idx="1">
    <p:pos x="4063" y="2997"/>
    <p:text>Central America의 옛 이름</p:text>
    <p:extLst>
      <p:ext uri="{C676402C-5697-4E1C-873F-D02D1690AC5C}">
        <p15:threadingInfo xmlns:p15="http://schemas.microsoft.com/office/powerpoint/2012/main" timeZoneBias="-540"/>
      </p:ext>
    </p:extLst>
  </p:cm>
  <p:cm authorId="1" dt="2020-03-11T17:56:26.766" idx="2">
    <p:pos x="5132" y="2863"/>
    <p:text>실제로 태평양을 발견한 사람은 Balboa. Keats는 이들의 얘기를 William Robertson의 History of America라는 역사책에서 읽었음.</p:text>
    <p:extLst>
      <p:ext uri="{C676402C-5697-4E1C-873F-D02D1690AC5C}">
        <p15:threadingInfo xmlns:p15="http://schemas.microsoft.com/office/powerpoint/2012/main" timeZoneBias="-540"/>
      </p:ext>
    </p:extLst>
  </p:cm>
  <p:cm authorId="1" dt="2020-03-11T17:57:36.151" idx="3">
    <p:pos x="6958" y="2223"/>
    <p:text>1816 가을 어느날, 키이츠의 친구 Charles Clowen Clarke가  George Chapman이 번역한 호머의 오디세이와 일리아드를 소개시켜줬다. 키이츠는 새벽에 숙소로 돌아오자마자 이 소넷을 써서 그날 아침 10시에 자기 친구가 아침식사 테이블에서 읽을 수 있도록 했다.</p:text>
    <p:extLst>
      <p:ext uri="{C676402C-5697-4E1C-873F-D02D1690AC5C}">
        <p15:threadingInfo xmlns:p15="http://schemas.microsoft.com/office/powerpoint/2012/main" timeZoneBias="-540"/>
      </p:ext>
    </p:extLst>
  </p:cm>
  <p:cm authorId="1" dt="2020-03-11T18:04:47.463" idx="4">
    <p:pos x="4723" y="2465"/>
    <p:text>행성의 발견은 매우 드물다. 고대이후 최초의 발견은 1781년 Sir William Herschel이 천왕성 Uranus를 발견한 것. Keats가 이 사실을 알았는지는 불확실하지만 그렇게 드물고 귀한 일이라는 것을 강조하기 위해 이러한 비유를 사용함.</p:text>
    <p:extLst>
      <p:ext uri="{C676402C-5697-4E1C-873F-D02D1690AC5C}">
        <p15:threadingInfo xmlns:p15="http://schemas.microsoft.com/office/powerpoint/2012/main" timeZoneBias="-5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01D92-8308-4052-8867-B42EDB7A8267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27D9A-D3A0-480D-8A20-BA7FB53AB2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5075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61CC-78A9-4E34-B747-644ACA72C9E1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9BFD1-57D9-494B-A398-976B614316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232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61CC-78A9-4E34-B747-644ACA72C9E1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9BFD1-57D9-494B-A398-976B614316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4473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61CC-78A9-4E34-B747-644ACA72C9E1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9BFD1-57D9-494B-A398-976B614316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0242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61CC-78A9-4E34-B747-644ACA72C9E1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9BFD1-57D9-494B-A398-976B614316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8801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61CC-78A9-4E34-B747-644ACA72C9E1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9BFD1-57D9-494B-A398-976B614316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2787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61CC-78A9-4E34-B747-644ACA72C9E1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9BFD1-57D9-494B-A398-976B614316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4827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61CC-78A9-4E34-B747-644ACA72C9E1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9BFD1-57D9-494B-A398-976B614316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4117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61CC-78A9-4E34-B747-644ACA72C9E1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9BFD1-57D9-494B-A398-976B614316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182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61CC-78A9-4E34-B747-644ACA72C9E1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9BFD1-57D9-494B-A398-976B614316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7205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61CC-78A9-4E34-B747-644ACA72C9E1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9BFD1-57D9-494B-A398-976B614316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4204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61CC-78A9-4E34-B747-644ACA72C9E1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9BFD1-57D9-494B-A398-976B614316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9217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C61CC-78A9-4E34-B747-644ACA72C9E1}" type="datetimeFigureOut">
              <a:rPr lang="ko-KR" altLang="en-US" smtClean="0"/>
              <a:t>2020-03-13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9BFD1-57D9-494B-A398-976B614316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021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comments" Target="../comments/commen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hyperlink" Target="https://en.wikipedia.org/wiki/Hern%C3%A1n_Cort%C3%A9s" TargetMode="External"/><Relationship Id="rId4" Type="http://schemas.openxmlformats.org/officeDocument/2006/relationships/hyperlink" Target="https://en.wikipedia.org/wiki/George_Chapma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John Keats's "On First Looking into Chapman's Homer"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55640" y="2132856"/>
            <a:ext cx="5400600" cy="3946824"/>
          </a:xfrm>
        </p:spPr>
        <p:txBody>
          <a:bodyPr>
            <a:normAutofit fontScale="47500" lnSpcReduction="20000"/>
          </a:bodyPr>
          <a:lstStyle/>
          <a:p>
            <a:r>
              <a:rPr lang="en-US" altLang="ko-KR" dirty="0"/>
              <a:t>Much have I traveled in the realms of gold</a:t>
            </a:r>
          </a:p>
          <a:p>
            <a:r>
              <a:rPr lang="en-US" altLang="ko-KR" dirty="0"/>
              <a:t>    And many goodly states and kingdoms seen;</a:t>
            </a:r>
          </a:p>
          <a:p>
            <a:r>
              <a:rPr lang="en-US" altLang="ko-KR" dirty="0"/>
              <a:t>    Round many western islands have I been</a:t>
            </a:r>
          </a:p>
          <a:p>
            <a:r>
              <a:rPr lang="en-US" altLang="ko-KR" dirty="0"/>
              <a:t>Which bards in fealty to Apollo hold.</a:t>
            </a:r>
          </a:p>
          <a:p>
            <a:r>
              <a:rPr lang="en-US" altLang="ko-KR" dirty="0"/>
              <a:t>Oft of one wide expanse had I been told</a:t>
            </a:r>
          </a:p>
          <a:p>
            <a:r>
              <a:rPr lang="en-US" altLang="ko-KR" dirty="0"/>
              <a:t>    That deep-browed Homer ruled as his demesne;</a:t>
            </a:r>
          </a:p>
          <a:p>
            <a:r>
              <a:rPr lang="en-US" altLang="ko-KR" dirty="0"/>
              <a:t>    Yet never did I breathe its pure serene</a:t>
            </a:r>
          </a:p>
          <a:p>
            <a:r>
              <a:rPr lang="en-US" altLang="ko-KR" dirty="0"/>
              <a:t>Till I heard Chapman speak out loud and bold:</a:t>
            </a:r>
          </a:p>
          <a:p>
            <a:r>
              <a:rPr lang="en-US" altLang="ko-KR" dirty="0"/>
              <a:t>Then felt I like some watcher of the skies</a:t>
            </a:r>
          </a:p>
          <a:p>
            <a:r>
              <a:rPr lang="en-US" altLang="ko-KR" dirty="0"/>
              <a:t>    When a new planet swims into his ken;</a:t>
            </a:r>
          </a:p>
          <a:p>
            <a:r>
              <a:rPr lang="en-US" altLang="ko-KR" dirty="0"/>
              <a:t>Or like stout Cortez when with eagle eyes</a:t>
            </a:r>
          </a:p>
          <a:p>
            <a:r>
              <a:rPr lang="en-US" altLang="ko-KR" dirty="0"/>
              <a:t>    He stared at the Pacific—and all his men</a:t>
            </a:r>
          </a:p>
          <a:p>
            <a:r>
              <a:rPr lang="en-US" altLang="ko-KR" dirty="0"/>
              <a:t>Looked at each other with a wild surmise—</a:t>
            </a:r>
          </a:p>
          <a:p>
            <a:r>
              <a:rPr lang="en-US" altLang="ko-KR" dirty="0"/>
              <a:t>    Silent, upon a peak in Darien.</a:t>
            </a:r>
          </a:p>
          <a:p>
            <a:endParaRPr lang="ko-KR" altLang="en-US" dirty="0"/>
          </a:p>
        </p:txBody>
      </p: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9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655"/>
    </mc:Choice>
    <mc:Fallback xmlns="">
      <p:transition spd="slow" advTm="197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What is “Sonnet”?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559496" y="1844824"/>
            <a:ext cx="9819704" cy="4090840"/>
          </a:xfrm>
        </p:spPr>
        <p:txBody>
          <a:bodyPr>
            <a:normAutofit fontScale="92500" lnSpcReduction="10000"/>
          </a:bodyPr>
          <a:lstStyle/>
          <a:p>
            <a:r>
              <a:rPr lang="en-US" altLang="ko-KR" dirty="0"/>
              <a:t>A lyric </a:t>
            </a:r>
            <a:r>
              <a:rPr lang="en-US" altLang="ko-KR" dirty="0" smtClean="0"/>
              <a:t>poem, a </a:t>
            </a:r>
            <a:r>
              <a:rPr lang="en-US" altLang="ko-KR" dirty="0"/>
              <a:t>single stanza of </a:t>
            </a:r>
            <a:r>
              <a:rPr lang="en-US" altLang="ko-KR" dirty="0">
                <a:solidFill>
                  <a:srgbClr val="FF0000"/>
                </a:solidFill>
              </a:rPr>
              <a:t>fourteen iambic pentameter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0070C0"/>
                </a:solidFill>
              </a:rPr>
              <a:t>the hopes and pains of an adoring male </a:t>
            </a:r>
            <a:r>
              <a:rPr lang="en-US" altLang="ko-KR" dirty="0" smtClean="0">
                <a:solidFill>
                  <a:srgbClr val="0070C0"/>
                </a:solidFill>
              </a:rPr>
              <a:t>lover</a:t>
            </a:r>
            <a:r>
              <a:rPr lang="en-US" altLang="ko-KR" dirty="0" smtClean="0"/>
              <a:t>.</a:t>
            </a:r>
          </a:p>
          <a:p>
            <a:endParaRPr lang="en-US" altLang="ko-KR" dirty="0"/>
          </a:p>
          <a:p>
            <a:r>
              <a:rPr lang="en-US" altLang="ko-KR" sz="2200" dirty="0" smtClean="0"/>
              <a:t>The </a:t>
            </a:r>
            <a:r>
              <a:rPr lang="en-US" altLang="ko-KR" sz="2200" dirty="0"/>
              <a:t>Italian or </a:t>
            </a:r>
            <a:r>
              <a:rPr lang="en-US" altLang="ko-KR" sz="2200" dirty="0">
                <a:solidFill>
                  <a:srgbClr val="FF0000"/>
                </a:solidFill>
              </a:rPr>
              <a:t>Petrarchan sonnet</a:t>
            </a:r>
            <a:r>
              <a:rPr lang="en-US" altLang="ko-KR" sz="2200" dirty="0"/>
              <a:t> (named after the fourteenth </a:t>
            </a:r>
            <a:r>
              <a:rPr lang="en-US" altLang="ko-KR" sz="2200" dirty="0" smtClean="0"/>
              <a:t>century Italian </a:t>
            </a:r>
            <a:r>
              <a:rPr lang="en-US" altLang="ko-KR" sz="2200" dirty="0"/>
              <a:t>poet </a:t>
            </a:r>
            <a:r>
              <a:rPr lang="en-US" altLang="ko-KR" sz="2200" dirty="0">
                <a:solidFill>
                  <a:srgbClr val="FF0000"/>
                </a:solidFill>
              </a:rPr>
              <a:t>Petrarch</a:t>
            </a:r>
            <a:r>
              <a:rPr lang="en-US" altLang="ko-KR" sz="2200" dirty="0"/>
              <a:t>) falls into two main parts: </a:t>
            </a:r>
            <a:r>
              <a:rPr lang="en-US" altLang="ko-KR" sz="2200" dirty="0">
                <a:solidFill>
                  <a:srgbClr val="FF0000"/>
                </a:solidFill>
              </a:rPr>
              <a:t>an </a:t>
            </a:r>
            <a:r>
              <a:rPr lang="en-US" altLang="ko-KR" sz="2200" dirty="0" smtClean="0">
                <a:solidFill>
                  <a:srgbClr val="FF0000"/>
                </a:solidFill>
              </a:rPr>
              <a:t>octave </a:t>
            </a:r>
            <a:r>
              <a:rPr lang="en-US" altLang="ko-KR" sz="2200" dirty="0" smtClean="0"/>
              <a:t>(</a:t>
            </a:r>
            <a:r>
              <a:rPr lang="en-US" altLang="ko-KR" sz="2200" dirty="0"/>
              <a:t>eight lines) rhyming </a:t>
            </a:r>
            <a:r>
              <a:rPr lang="en-US" altLang="ko-KR" sz="2200" dirty="0" err="1">
                <a:solidFill>
                  <a:srgbClr val="FF0000"/>
                </a:solidFill>
              </a:rPr>
              <a:t>abbaabba</a:t>
            </a:r>
            <a:r>
              <a:rPr lang="en-US" altLang="ko-KR" sz="2200" dirty="0"/>
              <a:t> followed by </a:t>
            </a:r>
            <a:r>
              <a:rPr lang="en-US" altLang="ko-KR" sz="2200" dirty="0">
                <a:solidFill>
                  <a:srgbClr val="FF0000"/>
                </a:solidFill>
              </a:rPr>
              <a:t>a sestet </a:t>
            </a:r>
            <a:r>
              <a:rPr lang="en-US" altLang="ko-KR" sz="2200" dirty="0"/>
              <a:t>(six lines</a:t>
            </a:r>
            <a:r>
              <a:rPr lang="en-US" altLang="ko-KR" sz="2200" dirty="0" smtClean="0"/>
              <a:t>) rhyming </a:t>
            </a:r>
            <a:r>
              <a:rPr lang="en-US" altLang="ko-KR" sz="2200" dirty="0" err="1"/>
              <a:t>cdecde</a:t>
            </a:r>
            <a:r>
              <a:rPr lang="en-US" altLang="ko-KR" sz="2200" dirty="0"/>
              <a:t> or some variant, such as </a:t>
            </a:r>
            <a:r>
              <a:rPr lang="en-US" altLang="ko-KR" sz="2200" dirty="0" err="1">
                <a:solidFill>
                  <a:srgbClr val="FF0000"/>
                </a:solidFill>
              </a:rPr>
              <a:t>cdccdc</a:t>
            </a:r>
            <a:r>
              <a:rPr lang="en-US" altLang="ko-KR" sz="2200" dirty="0" smtClean="0"/>
              <a:t>. Introduced by Thomas Wyatt in the 16</a:t>
            </a:r>
            <a:r>
              <a:rPr lang="en-US" altLang="ko-KR" sz="2200" baseline="30000" dirty="0" smtClean="0"/>
              <a:t>th</a:t>
            </a:r>
            <a:r>
              <a:rPr lang="en-US" altLang="ko-KR" sz="2200" dirty="0" smtClean="0"/>
              <a:t> century.</a:t>
            </a:r>
          </a:p>
          <a:p>
            <a:endParaRPr lang="en-US" altLang="ko-KR" sz="2200" dirty="0" smtClean="0"/>
          </a:p>
          <a:p>
            <a:r>
              <a:rPr lang="en-US" altLang="ko-KR" sz="2200" dirty="0" smtClean="0"/>
              <a:t>The </a:t>
            </a:r>
            <a:r>
              <a:rPr lang="en-US" altLang="ko-KR" sz="2200" dirty="0"/>
              <a:t>Earl of </a:t>
            </a:r>
            <a:r>
              <a:rPr lang="en-US" altLang="ko-KR" sz="2200" dirty="0" smtClean="0"/>
              <a:t>Surrey(Henry Howard) in </a:t>
            </a:r>
            <a:r>
              <a:rPr lang="en-US" altLang="ko-KR" sz="2200" dirty="0"/>
              <a:t>the </a:t>
            </a:r>
            <a:r>
              <a:rPr lang="en-US" altLang="ko-KR" sz="2200" dirty="0" smtClean="0"/>
              <a:t>sixteenth century </a:t>
            </a:r>
            <a:r>
              <a:rPr lang="en-US" altLang="ko-KR" sz="2200" dirty="0"/>
              <a:t>also developed a stanza form called </a:t>
            </a:r>
            <a:r>
              <a:rPr lang="en-US" altLang="ko-KR" sz="2200" dirty="0">
                <a:solidFill>
                  <a:srgbClr val="FF0000"/>
                </a:solidFill>
              </a:rPr>
              <a:t>the English sonnet, </a:t>
            </a:r>
            <a:r>
              <a:rPr lang="en-US" altLang="ko-KR" sz="2200" dirty="0" smtClean="0">
                <a:solidFill>
                  <a:srgbClr val="FF0000"/>
                </a:solidFill>
              </a:rPr>
              <a:t>or the </a:t>
            </a:r>
            <a:r>
              <a:rPr lang="en-US" altLang="ko-KR" sz="2200" dirty="0">
                <a:solidFill>
                  <a:srgbClr val="FF0000"/>
                </a:solidFill>
              </a:rPr>
              <a:t>Shakespearean sonnet</a:t>
            </a:r>
            <a:r>
              <a:rPr lang="en-US" altLang="ko-KR" sz="2200" dirty="0"/>
              <a:t>, after its greatest practitioner. </a:t>
            </a:r>
            <a:r>
              <a:rPr lang="en-US" altLang="ko-KR" sz="2200" dirty="0" smtClean="0"/>
              <a:t>This sonnet </a:t>
            </a:r>
            <a:r>
              <a:rPr lang="en-US" altLang="ko-KR" sz="2200" dirty="0"/>
              <a:t>falls into three quatrains and a concluding couplet: </a:t>
            </a:r>
            <a:r>
              <a:rPr lang="en-US" altLang="ko-KR" sz="2200" dirty="0" err="1">
                <a:solidFill>
                  <a:srgbClr val="FF0000"/>
                </a:solidFill>
              </a:rPr>
              <a:t>abab</a:t>
            </a:r>
            <a:r>
              <a:rPr lang="en-US" altLang="ko-KR" sz="2200" dirty="0">
                <a:solidFill>
                  <a:srgbClr val="FF0000"/>
                </a:solidFill>
              </a:rPr>
              <a:t> </a:t>
            </a:r>
            <a:r>
              <a:rPr lang="en-US" altLang="ko-KR" sz="2200" dirty="0" err="1" smtClean="0">
                <a:solidFill>
                  <a:srgbClr val="FF0000"/>
                </a:solidFill>
              </a:rPr>
              <a:t>cdcd</a:t>
            </a:r>
            <a:r>
              <a:rPr lang="en-US" altLang="ko-KR" sz="2200" dirty="0" smtClean="0">
                <a:solidFill>
                  <a:srgbClr val="FF0000"/>
                </a:solidFill>
              </a:rPr>
              <a:t> </a:t>
            </a:r>
            <a:r>
              <a:rPr lang="en-US" altLang="ko-KR" sz="2200" dirty="0" err="1" smtClean="0">
                <a:solidFill>
                  <a:srgbClr val="FF0000"/>
                </a:solidFill>
              </a:rPr>
              <a:t>efef</a:t>
            </a:r>
            <a:r>
              <a:rPr lang="en-US" altLang="ko-KR" sz="2200" dirty="0" smtClean="0">
                <a:solidFill>
                  <a:srgbClr val="FF0000"/>
                </a:solidFill>
              </a:rPr>
              <a:t> </a:t>
            </a:r>
            <a:r>
              <a:rPr lang="en-US" altLang="ko-KR" sz="2200" dirty="0">
                <a:solidFill>
                  <a:srgbClr val="FF0000"/>
                </a:solidFill>
              </a:rPr>
              <a:t>gg</a:t>
            </a:r>
            <a:r>
              <a:rPr lang="en-US" altLang="ko-KR" sz="2200" dirty="0"/>
              <a:t>. </a:t>
            </a:r>
            <a:endParaRPr lang="ko-KR" altLang="en-US" sz="2200" dirty="0"/>
          </a:p>
        </p:txBody>
      </p: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93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998"/>
    </mc:Choice>
    <mc:Fallback xmlns="">
      <p:transition spd="slow" advTm="377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Shakespeare’s Sonnets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524000" y="2060848"/>
            <a:ext cx="9855200" cy="3874816"/>
          </a:xfrm>
        </p:spPr>
        <p:txBody>
          <a:bodyPr/>
          <a:lstStyle/>
          <a:p>
            <a:r>
              <a:rPr lang="en-US" altLang="ko-KR" dirty="0"/>
              <a:t>The primary source of Shakespeare’s sonnets is a </a:t>
            </a:r>
            <a:r>
              <a:rPr lang="en-US" altLang="ko-KR" dirty="0">
                <a:solidFill>
                  <a:srgbClr val="FF0000"/>
                </a:solidFill>
              </a:rPr>
              <a:t>quarto published in 1609</a:t>
            </a:r>
            <a:r>
              <a:rPr lang="en-US" altLang="ko-KR" dirty="0"/>
              <a:t> titled </a:t>
            </a:r>
            <a:r>
              <a:rPr lang="en-US" altLang="ko-KR" dirty="0" smtClean="0"/>
              <a:t>Shakespeare’s </a:t>
            </a:r>
            <a:r>
              <a:rPr lang="en-US" altLang="ko-KR" dirty="0"/>
              <a:t>Sonnets. It contains </a:t>
            </a:r>
            <a:r>
              <a:rPr lang="en-US" altLang="ko-KR" dirty="0">
                <a:solidFill>
                  <a:srgbClr val="FF0000"/>
                </a:solidFill>
              </a:rPr>
              <a:t>154</a:t>
            </a:r>
            <a:r>
              <a:rPr lang="en-US" altLang="ko-KR" dirty="0"/>
              <a:t> </a:t>
            </a:r>
            <a:r>
              <a:rPr lang="en-US" altLang="ko-KR" dirty="0" smtClean="0"/>
              <a:t>sonnets".</a:t>
            </a:r>
          </a:p>
          <a:p>
            <a:endParaRPr lang="en-US" altLang="ko-KR" dirty="0"/>
          </a:p>
          <a:p>
            <a:r>
              <a:rPr lang="en-US" altLang="ko-KR" dirty="0"/>
              <a:t>The sonnets cover such themes as the passage of time, love, infidelity, jealousy, beauty and mortality. The first 126 are addressed to a young man; the last 28 are either addressed to, or refer to a woman.</a:t>
            </a:r>
            <a:endParaRPr lang="ko-KR" altLang="en-US" dirty="0"/>
          </a:p>
        </p:txBody>
      </p: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5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911"/>
    </mc:Choice>
    <mc:Fallback xmlns="">
      <p:transition spd="slow" advTm="172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John Keats's "On First Looking into Chapman's Homer"</a:t>
            </a:r>
            <a:endParaRPr lang="ko-KR" altLang="en-US" dirty="0"/>
          </a:p>
        </p:txBody>
      </p:sp>
      <p:sp>
        <p:nvSpPr>
          <p:cNvPr id="2" name="내용 개체 틀 1"/>
          <p:cNvSpPr>
            <a:spLocks noGrp="1"/>
          </p:cNvSpPr>
          <p:nvPr>
            <p:ph sz="half" idx="1"/>
          </p:nvPr>
        </p:nvSpPr>
        <p:spPr>
          <a:xfrm>
            <a:off x="1524000" y="1844824"/>
            <a:ext cx="4826000" cy="4090839"/>
          </a:xfrm>
        </p:spPr>
        <p:txBody>
          <a:bodyPr>
            <a:normAutofit lnSpcReduction="10000"/>
          </a:bodyPr>
          <a:lstStyle/>
          <a:p>
            <a:r>
              <a:rPr lang="en-US" altLang="ko-KR" sz="1400" dirty="0"/>
              <a:t>Much have I traveled in the realms of </a:t>
            </a:r>
            <a:r>
              <a:rPr lang="en-US" altLang="ko-KR" sz="1400" dirty="0" smtClean="0"/>
              <a:t>gold   </a:t>
            </a:r>
            <a:br>
              <a:rPr lang="en-US" altLang="ko-KR" sz="1400" dirty="0" smtClean="0"/>
            </a:br>
            <a:r>
              <a:rPr lang="en-US" altLang="ko-KR" sz="1400" dirty="0" smtClean="0"/>
              <a:t>And </a:t>
            </a:r>
            <a:r>
              <a:rPr lang="en-US" altLang="ko-KR" sz="1400" dirty="0"/>
              <a:t>many goodly states and kingdoms seen;</a:t>
            </a:r>
          </a:p>
          <a:p>
            <a:r>
              <a:rPr lang="en-US" altLang="ko-KR" sz="1400" dirty="0"/>
              <a:t>    Round many western islands have I been</a:t>
            </a:r>
          </a:p>
          <a:p>
            <a:r>
              <a:rPr lang="en-US" altLang="ko-KR" sz="1400" dirty="0"/>
              <a:t>Which bards in fealty to Apollo hold.</a:t>
            </a:r>
          </a:p>
          <a:p>
            <a:r>
              <a:rPr lang="en-US" altLang="ko-KR" sz="1400" dirty="0"/>
              <a:t>Oft of one wide expanse had I been told</a:t>
            </a:r>
          </a:p>
          <a:p>
            <a:r>
              <a:rPr lang="en-US" altLang="ko-KR" sz="1400" dirty="0"/>
              <a:t>    That deep-browed Homer ruled as his demesne;</a:t>
            </a:r>
          </a:p>
          <a:p>
            <a:r>
              <a:rPr lang="en-US" altLang="ko-KR" sz="1400" dirty="0"/>
              <a:t>    Yet never did I breathe its pure serene</a:t>
            </a:r>
          </a:p>
          <a:p>
            <a:r>
              <a:rPr lang="en-US" altLang="ko-KR" sz="1400" dirty="0"/>
              <a:t>Till I heard </a:t>
            </a:r>
            <a:r>
              <a:rPr lang="en-US" altLang="ko-KR" sz="1400" dirty="0">
                <a:hlinkClick r:id="rId4"/>
              </a:rPr>
              <a:t>Chapman</a:t>
            </a:r>
            <a:r>
              <a:rPr lang="en-US" altLang="ko-KR" sz="1400" dirty="0"/>
              <a:t> speak out loud and bold:</a:t>
            </a:r>
          </a:p>
          <a:p>
            <a:r>
              <a:rPr lang="en-US" altLang="ko-KR" sz="1400" dirty="0"/>
              <a:t>Then felt I like some watcher of the skies</a:t>
            </a:r>
          </a:p>
          <a:p>
            <a:r>
              <a:rPr lang="en-US" altLang="ko-KR" sz="1400" dirty="0"/>
              <a:t>    When a new planet swims into his ken;</a:t>
            </a:r>
          </a:p>
          <a:p>
            <a:r>
              <a:rPr lang="en-US" altLang="ko-KR" sz="1400" dirty="0"/>
              <a:t>Or like stout </a:t>
            </a:r>
            <a:r>
              <a:rPr lang="en-US" altLang="ko-KR" sz="1400" dirty="0">
                <a:hlinkClick r:id="rId5"/>
              </a:rPr>
              <a:t>Cortez</a:t>
            </a:r>
            <a:r>
              <a:rPr lang="en-US" altLang="ko-KR" sz="1400" dirty="0"/>
              <a:t> when with eagle eyes</a:t>
            </a:r>
          </a:p>
          <a:p>
            <a:r>
              <a:rPr lang="en-US" altLang="ko-KR" sz="1400" dirty="0"/>
              <a:t>    He stared at the Pacific—and all his men</a:t>
            </a:r>
          </a:p>
          <a:p>
            <a:r>
              <a:rPr lang="en-US" altLang="ko-KR" sz="1400" dirty="0"/>
              <a:t>Looked at each other with a wild surmise—</a:t>
            </a:r>
          </a:p>
          <a:p>
            <a:r>
              <a:rPr lang="en-US" altLang="ko-KR" sz="1400" dirty="0"/>
              <a:t>    Silent, upon a peak in Darien.</a:t>
            </a:r>
            <a:endParaRPr lang="ko-KR" altLang="en-US" sz="1400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>
          <a:xfrm>
            <a:off x="6528048" y="1844824"/>
            <a:ext cx="4826000" cy="4104091"/>
          </a:xfrm>
        </p:spPr>
        <p:txBody>
          <a:bodyPr>
            <a:normAutofit lnSpcReduction="10000"/>
          </a:bodyPr>
          <a:lstStyle/>
          <a:p>
            <a:r>
              <a:rPr lang="ko-KR" altLang="en-US" sz="1400" dirty="0" smtClean="0"/>
              <a:t>나는 황금의 땅도 많이 여행했고</a:t>
            </a:r>
            <a:r>
              <a:rPr lang="en-US" altLang="ko-KR" sz="1400" dirty="0" smtClean="0"/>
              <a:t>,</a:t>
            </a:r>
            <a:br>
              <a:rPr lang="en-US" altLang="ko-KR" sz="1400" dirty="0" smtClean="0"/>
            </a:br>
            <a:r>
              <a:rPr lang="ko-KR" altLang="en-US" sz="1400" dirty="0" smtClean="0"/>
              <a:t>훌륭한 나라들과 왕국들도 많이 봤다</a:t>
            </a:r>
            <a:r>
              <a:rPr lang="en-US" altLang="ko-KR" sz="1400" dirty="0" smtClean="0"/>
              <a:t>.</a:t>
            </a:r>
            <a:br>
              <a:rPr lang="en-US" altLang="ko-KR" sz="1400" dirty="0" smtClean="0"/>
            </a:br>
            <a:r>
              <a:rPr lang="ko-KR" altLang="en-US" sz="1400" dirty="0" smtClean="0"/>
              <a:t>아폴로를 섬기는 시인들이 사는</a:t>
            </a:r>
            <a:endParaRPr lang="en-US" altLang="ko-KR" sz="1400" dirty="0" smtClean="0"/>
          </a:p>
          <a:p>
            <a:r>
              <a:rPr lang="ko-KR" altLang="en-US" sz="1400" dirty="0" smtClean="0"/>
              <a:t>서쪽의 섬들도 많이 가봤다</a:t>
            </a:r>
            <a:r>
              <a:rPr lang="en-US" altLang="ko-KR" sz="1400" dirty="0" smtClean="0"/>
              <a:t>.</a:t>
            </a:r>
          </a:p>
          <a:p>
            <a:r>
              <a:rPr lang="ko-KR" altLang="en-US" sz="1400" dirty="0" smtClean="0"/>
              <a:t>나는 어떤 넓은 땅에 대한 얘기를 들어왔는데</a:t>
            </a:r>
            <a:r>
              <a:rPr lang="en-US" altLang="ko-KR" sz="1400" dirty="0" smtClean="0"/>
              <a:t>,</a:t>
            </a:r>
            <a:br>
              <a:rPr lang="en-US" altLang="ko-KR" sz="1400" dirty="0" smtClean="0"/>
            </a:br>
            <a:r>
              <a:rPr lang="ko-KR" altLang="en-US" sz="1400" dirty="0" smtClean="0"/>
              <a:t>그곳은 주름살 깊은 호머가 군림하는 그의 영토였다</a:t>
            </a:r>
            <a:r>
              <a:rPr lang="en-US" altLang="ko-KR" sz="1400" dirty="0" smtClean="0"/>
              <a:t>.</a:t>
            </a:r>
            <a:br>
              <a:rPr lang="en-US" altLang="ko-KR" sz="1400" dirty="0" smtClean="0"/>
            </a:br>
            <a:r>
              <a:rPr lang="ko-KR" altLang="en-US" sz="1400" dirty="0" smtClean="0"/>
              <a:t>하지만 나는 </a:t>
            </a:r>
            <a:r>
              <a:rPr lang="ko-KR" altLang="en-US" sz="1400" dirty="0"/>
              <a:t>그 땅의 순수하고 조용한 </a:t>
            </a:r>
            <a:r>
              <a:rPr lang="ko-KR" altLang="en-US" sz="1400" dirty="0" smtClean="0"/>
              <a:t>대기를 </a:t>
            </a:r>
            <a:r>
              <a:rPr lang="ko-KR" altLang="en-US" sz="1400" dirty="0"/>
              <a:t>들이마실 수 없었다</a:t>
            </a:r>
            <a:r>
              <a:rPr lang="en-US" altLang="ko-KR" sz="1400" dirty="0"/>
              <a:t>.</a:t>
            </a:r>
            <a:br>
              <a:rPr lang="en-US" altLang="ko-KR" sz="1400" dirty="0"/>
            </a:br>
            <a:r>
              <a:rPr lang="ko-KR" altLang="en-US" sz="1400" dirty="0" err="1" smtClean="0"/>
              <a:t>채프만이</a:t>
            </a:r>
            <a:r>
              <a:rPr lang="ko-KR" altLang="en-US" sz="1400" dirty="0" smtClean="0"/>
              <a:t> 크고 대담하게 말하는 소리를 들었을 때까지</a:t>
            </a:r>
            <a:r>
              <a:rPr lang="en-US" altLang="ko-KR" sz="1400" dirty="0" smtClean="0"/>
              <a:t>.</a:t>
            </a:r>
            <a:br>
              <a:rPr lang="en-US" altLang="ko-KR" sz="1400" dirty="0" smtClean="0"/>
            </a:br>
            <a:r>
              <a:rPr lang="ko-KR" altLang="en-US" sz="1400" dirty="0"/>
              <a:t>그때 나는 </a:t>
            </a:r>
            <a:r>
              <a:rPr lang="ko-KR" altLang="en-US" sz="1400" dirty="0" smtClean="0"/>
              <a:t>하늘의 관찰자들이 새로운 행성의 움직임을 포착했을 때 같은 그런 기분이었다</a:t>
            </a:r>
            <a:r>
              <a:rPr lang="en-US" altLang="ko-KR" sz="1400" dirty="0" smtClean="0"/>
              <a:t>.</a:t>
            </a:r>
          </a:p>
          <a:p>
            <a:r>
              <a:rPr lang="ko-KR" altLang="en-US" sz="1400" dirty="0" smtClean="0"/>
              <a:t>혹은 모든 부하들이 </a:t>
            </a:r>
            <a:r>
              <a:rPr lang="ko-KR" altLang="en-US" sz="1400" dirty="0"/>
              <a:t>황당한 </a:t>
            </a:r>
            <a:r>
              <a:rPr lang="ko-KR" altLang="en-US" sz="1400" dirty="0" smtClean="0"/>
              <a:t>추측 속에 </a:t>
            </a:r>
            <a:r>
              <a:rPr lang="ko-KR" altLang="en-US" sz="1400" dirty="0"/>
              <a:t>서로를 </a:t>
            </a:r>
            <a:r>
              <a:rPr lang="ko-KR" altLang="en-US" sz="1400" dirty="0" smtClean="0"/>
              <a:t>쳐다보는 </a:t>
            </a:r>
            <a:r>
              <a:rPr lang="ko-KR" altLang="en-US" sz="1400" dirty="0"/>
              <a:t>가운데</a:t>
            </a:r>
            <a:r>
              <a:rPr lang="en-US" altLang="ko-KR" sz="1400" dirty="0" smtClean="0"/>
              <a:t>, </a:t>
            </a:r>
          </a:p>
          <a:p>
            <a:r>
              <a:rPr lang="ko-KR" altLang="en-US" sz="1400" dirty="0" smtClean="0"/>
              <a:t>강건한 </a:t>
            </a:r>
            <a:r>
              <a:rPr lang="ko-KR" altLang="en-US" sz="1400" dirty="0" err="1" smtClean="0"/>
              <a:t>코르테즈가</a:t>
            </a:r>
            <a:r>
              <a:rPr lang="ko-KR" altLang="en-US" sz="1400" dirty="0" smtClean="0"/>
              <a:t> </a:t>
            </a:r>
            <a:r>
              <a:rPr lang="ko-KR" altLang="en-US" sz="1400" dirty="0"/>
              <a:t>그의 독수리같은 눈매로</a:t>
            </a:r>
            <a:r>
              <a:rPr lang="en-US" altLang="ko-KR" sz="1400" dirty="0"/>
              <a:t/>
            </a:r>
            <a:br>
              <a:rPr lang="en-US" altLang="ko-KR" sz="1400" dirty="0"/>
            </a:br>
            <a:r>
              <a:rPr lang="ko-KR" altLang="en-US" sz="1400" dirty="0" err="1"/>
              <a:t>다리안의</a:t>
            </a:r>
            <a:r>
              <a:rPr lang="ko-KR" altLang="en-US" sz="1400" dirty="0"/>
              <a:t> </a:t>
            </a:r>
            <a:r>
              <a:rPr lang="ko-KR" altLang="en-US" sz="1400" dirty="0" smtClean="0"/>
              <a:t>산꼭대기에서 조용히</a:t>
            </a:r>
            <a:endParaRPr lang="en-US" altLang="ko-KR" sz="1400" dirty="0" smtClean="0"/>
          </a:p>
          <a:p>
            <a:r>
              <a:rPr lang="ko-KR" altLang="en-US" sz="1400" dirty="0" smtClean="0"/>
              <a:t>태평양을 </a:t>
            </a:r>
            <a:r>
              <a:rPr lang="ko-KR" altLang="en-US" sz="1400" dirty="0"/>
              <a:t>노려보았을 </a:t>
            </a:r>
            <a:r>
              <a:rPr lang="ko-KR" altLang="en-US" sz="1400" dirty="0" smtClean="0"/>
              <a:t>때 같은 그런 기분이었다</a:t>
            </a:r>
            <a:r>
              <a:rPr lang="en-US" altLang="ko-KR" sz="1400" dirty="0" smtClean="0"/>
              <a:t>.</a:t>
            </a:r>
            <a:r>
              <a:rPr lang="en-US" altLang="ko-KR" sz="1400" dirty="0"/>
              <a:t/>
            </a:r>
            <a:br>
              <a:rPr lang="en-US" altLang="ko-KR" sz="1400" dirty="0"/>
            </a:br>
            <a:r>
              <a:rPr lang="en-US" altLang="ko-KR" sz="1400" dirty="0" smtClean="0"/>
              <a:t/>
            </a:r>
            <a:br>
              <a:rPr lang="en-US" altLang="ko-KR" sz="1400" dirty="0" smtClean="0"/>
            </a:br>
            <a:endParaRPr lang="ko-KR" altLang="en-US" sz="1400" dirty="0"/>
          </a:p>
        </p:txBody>
      </p:sp>
      <p:pic>
        <p:nvPicPr>
          <p:cNvPr id="6" name="오디오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5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714"/>
    </mc:Choice>
    <mc:Fallback xmlns="">
      <p:transition spd="slow" advTm="472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Comments from the Text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524000" y="2132856"/>
            <a:ext cx="9855200" cy="3802808"/>
          </a:xfrm>
        </p:spPr>
        <p:txBody>
          <a:bodyPr>
            <a:normAutofit/>
          </a:bodyPr>
          <a:lstStyle/>
          <a:p>
            <a:r>
              <a:rPr lang="en-US" altLang="ko-KR" sz="2000" dirty="0"/>
              <a:t>﻿"the subjective experience of reading and the complex sensations it inspires--</a:t>
            </a:r>
            <a:r>
              <a:rPr lang="en-US" altLang="ko-KR" sz="2000" dirty="0">
                <a:solidFill>
                  <a:srgbClr val="FF0000"/>
                </a:solidFill>
              </a:rPr>
              <a:t>the dizzying exhilaration of discovery</a:t>
            </a:r>
            <a:r>
              <a:rPr lang="en-US" altLang="ko-KR" sz="2000" dirty="0"/>
              <a:t>; </a:t>
            </a:r>
            <a:r>
              <a:rPr lang="en-US" altLang="ko-KR" sz="2000" dirty="0">
                <a:solidFill>
                  <a:srgbClr val="FF0000"/>
                </a:solidFill>
              </a:rPr>
              <a:t>the sense of power, accomplishment, and pride that comes of achieving something difficult</a:t>
            </a:r>
            <a:r>
              <a:rPr lang="en-US" altLang="ko-KR" sz="2000" dirty="0"/>
              <a:t>; the wonder we feel in those rare moments when a much-anticipated experience turns out to be even greater than we had imagined it would </a:t>
            </a:r>
            <a:r>
              <a:rPr lang="en-US" altLang="ko-KR" sz="2000" dirty="0" smtClean="0"/>
              <a:t>be(5)."</a:t>
            </a:r>
            <a:endParaRPr lang="en-US" altLang="ko-KR" sz="2000" dirty="0"/>
          </a:p>
          <a:p>
            <a:endParaRPr lang="en-US" altLang="ko-KR" sz="2000" dirty="0"/>
          </a:p>
          <a:p>
            <a:r>
              <a:rPr lang="en-US" altLang="ko-KR" sz="2000" dirty="0" smtClean="0"/>
              <a:t>"</a:t>
            </a:r>
            <a:r>
              <a:rPr lang="en-US" altLang="ko-KR" sz="2000" dirty="0">
                <a:solidFill>
                  <a:srgbClr val="FF0000"/>
                </a:solidFill>
              </a:rPr>
              <a:t>the sensual qualities-the way the words look, sound, and even feel in our mouths because of the particular way they are put together on the page. </a:t>
            </a:r>
            <a:r>
              <a:rPr lang="en-US" altLang="ko-KR" sz="2000" dirty="0"/>
              <a:t>The sensation of excitement--of a racing heart and mind--is reproduced in us as we read the </a:t>
            </a:r>
            <a:r>
              <a:rPr lang="en-US" altLang="ko-KR" sz="2000" dirty="0" smtClean="0"/>
              <a:t>poem(5)."</a:t>
            </a:r>
            <a:endParaRPr lang="ko-KR" altLang="en-US" sz="2000" dirty="0"/>
          </a:p>
        </p:txBody>
      </p:sp>
      <p:pic>
        <p:nvPicPr>
          <p:cNvPr id="5" name="오디오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6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784"/>
    </mc:Choice>
    <mc:Fallback xmlns="">
      <p:transition spd="slow" advTm="122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71.6|15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9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688</Words>
  <Application>Microsoft Office PowerPoint</Application>
  <PresentationFormat>와이드스크린</PresentationFormat>
  <Paragraphs>49</Paragraphs>
  <Slides>5</Slides>
  <Notes>0</Notes>
  <HiddenSlides>0</HiddenSlides>
  <MMClips>5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8" baseType="lpstr">
      <vt:lpstr>맑은 고딕</vt:lpstr>
      <vt:lpstr>Arial</vt:lpstr>
      <vt:lpstr>Office 테마</vt:lpstr>
      <vt:lpstr>John Keats's "On First Looking into Chapman's Homer"</vt:lpstr>
      <vt:lpstr>What is “Sonnet”?</vt:lpstr>
      <vt:lpstr>Shakespeare’s Sonnets</vt:lpstr>
      <vt:lpstr>John Keats's "On First Looking into Chapman's Homer"</vt:lpstr>
      <vt:lpstr>Comments from the Text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</dc:creator>
  <cp:lastModifiedBy>u</cp:lastModifiedBy>
  <cp:revision>3</cp:revision>
  <dcterms:created xsi:type="dcterms:W3CDTF">2020-03-13T08:20:17Z</dcterms:created>
  <dcterms:modified xsi:type="dcterms:W3CDTF">2020-03-13T08:28:44Z</dcterms:modified>
</cp:coreProperties>
</file>